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</p:sldMasterIdLst>
  <p:notesMasterIdLst>
    <p:notesMasterId r:id="rId51"/>
  </p:notesMasterIdLst>
  <p:sldIdLst>
    <p:sldId id="258" r:id="rId5"/>
    <p:sldId id="263" r:id="rId6"/>
    <p:sldId id="264" r:id="rId7"/>
    <p:sldId id="800" r:id="rId8"/>
    <p:sldId id="801" r:id="rId9"/>
    <p:sldId id="802" r:id="rId10"/>
    <p:sldId id="803" r:id="rId11"/>
    <p:sldId id="804" r:id="rId12"/>
    <p:sldId id="805" r:id="rId13"/>
    <p:sldId id="806" r:id="rId14"/>
    <p:sldId id="807" r:id="rId15"/>
    <p:sldId id="808" r:id="rId16"/>
    <p:sldId id="857" r:id="rId17"/>
    <p:sldId id="858" r:id="rId18"/>
    <p:sldId id="859" r:id="rId19"/>
    <p:sldId id="860" r:id="rId20"/>
    <p:sldId id="861" r:id="rId21"/>
    <p:sldId id="862" r:id="rId22"/>
    <p:sldId id="863" r:id="rId23"/>
    <p:sldId id="864" r:id="rId24"/>
    <p:sldId id="865" r:id="rId25"/>
    <p:sldId id="866" r:id="rId26"/>
    <p:sldId id="867" r:id="rId27"/>
    <p:sldId id="868" r:id="rId28"/>
    <p:sldId id="869" r:id="rId29"/>
    <p:sldId id="870" r:id="rId30"/>
    <p:sldId id="871" r:id="rId31"/>
    <p:sldId id="872" r:id="rId32"/>
    <p:sldId id="873" r:id="rId33"/>
    <p:sldId id="874" r:id="rId34"/>
    <p:sldId id="875" r:id="rId35"/>
    <p:sldId id="876" r:id="rId36"/>
    <p:sldId id="877" r:id="rId37"/>
    <p:sldId id="878" r:id="rId38"/>
    <p:sldId id="879" r:id="rId39"/>
    <p:sldId id="880" r:id="rId40"/>
    <p:sldId id="881" r:id="rId41"/>
    <p:sldId id="882" r:id="rId42"/>
    <p:sldId id="883" r:id="rId43"/>
    <p:sldId id="884" r:id="rId44"/>
    <p:sldId id="885" r:id="rId45"/>
    <p:sldId id="886" r:id="rId46"/>
    <p:sldId id="887" r:id="rId47"/>
    <p:sldId id="846" r:id="rId48"/>
    <p:sldId id="276" r:id="rId49"/>
    <p:sldId id="277" r:id="rId50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E73"/>
    <a:srgbClr val="4F5764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0"/>
    <p:restoredTop sz="94605"/>
  </p:normalViewPr>
  <p:slideViewPr>
    <p:cSldViewPr snapToGrid="0" snapToObjects="1">
      <p:cViewPr varScale="1">
        <p:scale>
          <a:sx n="232" d="100"/>
          <a:sy n="232" d="100"/>
        </p:scale>
        <p:origin x="400" y="168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18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33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0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40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28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1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34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44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Aula 2: Introdução, Cores, Histogramas e Suavização.</a:t>
            </a:r>
          </a:p>
          <a:p>
            <a:endParaRPr lang="pt-BR" dirty="0"/>
          </a:p>
          <a:p>
            <a:r>
              <a:rPr lang="pt-BR" dirty="0"/>
              <a:t>Aula 3:  Suavização, </a:t>
            </a:r>
            <a:r>
              <a:rPr lang="pt-BR" dirty="0" err="1"/>
              <a:t>Limiarização</a:t>
            </a:r>
            <a:r>
              <a:rPr lang="pt-BR" dirty="0"/>
              <a:t>, Erosão, Dilatação e Segmentação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8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0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6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06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69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62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2192778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Medium"/>
              </a:rPr>
              <a:t>VISÃO</a:t>
            </a:r>
            <a:r>
              <a:rPr lang="en-US" sz="3500" dirty="0">
                <a:solidFill>
                  <a:srgbClr val="FF0000"/>
                </a:solidFill>
                <a:latin typeface="Gotham HTF Light"/>
                <a:cs typeface="Gotham HTF Medium"/>
              </a:rPr>
              <a:t> COMPUTACIONAL</a:t>
            </a:r>
            <a:endParaRPr lang="en-US" sz="3500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6605" y="2778475"/>
            <a:ext cx="530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Aquisição,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OpenCV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,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Convoluções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, Classificação e mais </a:t>
            </a:r>
          </a:p>
        </p:txBody>
      </p:sp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33105-7365-C84E-A543-2CA2ED2C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628"/>
            <a:ext cx="9144000" cy="438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4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32C36-A0DE-B244-9118-09063E47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4" y="-186613"/>
            <a:ext cx="8710274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AF8E6-62F5-FF49-A7F6-FB883700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607"/>
            <a:ext cx="9144000" cy="50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3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37D16-F731-EA45-B5EF-2149116C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638179"/>
            <a:ext cx="9144000" cy="45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3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8BDB9-284F-FE41-9020-4CE2129D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624"/>
            <a:ext cx="9144000" cy="431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8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69F91-FD53-1747-BFF3-BAA4AFAB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" y="684146"/>
            <a:ext cx="9144000" cy="44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6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4A792-D640-B242-B212-AC3A805B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829"/>
            <a:ext cx="9144000" cy="38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5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66115-6203-3446-9BA8-EB023D1A7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5827"/>
            <a:ext cx="9144000" cy="1415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75995-08F3-DA48-B9E2-F24A70842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059" y="2379636"/>
            <a:ext cx="4515882" cy="27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8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41C1F-51F2-B44F-B6B3-502785BE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31" y="0"/>
            <a:ext cx="6422138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83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255D1-CC9F-264A-9820-25503D8A0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9" y="289814"/>
            <a:ext cx="6248400" cy="227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BB9D5-4D7F-804D-BF80-89D70391E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025" y="2468563"/>
            <a:ext cx="6299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5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3834881"/>
            <a:ext cx="9144000" cy="5143500"/>
          </a:xfrm>
          <a:prstGeom prst="rect">
            <a:avLst/>
          </a:prstGeom>
        </p:spPr>
      </p:pic>
      <p:pic>
        <p:nvPicPr>
          <p:cNvPr id="12" name="Imagem 8">
            <a:extLst>
              <a:ext uri="{FF2B5EF4-FFF2-40B4-BE49-F238E27FC236}">
                <a16:creationId xmlns:a16="http://schemas.microsoft.com/office/drawing/2014/main" id="{3812BFF3-DE3A-1E49-A83B-16C93D5F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29" y="2479531"/>
            <a:ext cx="2941011" cy="233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0">
            <a:extLst>
              <a:ext uri="{FF2B5EF4-FFF2-40B4-BE49-F238E27FC236}">
                <a16:creationId xmlns:a16="http://schemas.microsoft.com/office/drawing/2014/main" id="{6A7D33E7-0E38-6549-B8B6-907AF468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95" y="2445216"/>
            <a:ext cx="2249705" cy="236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2">
            <a:extLst>
              <a:ext uri="{FF2B5EF4-FFF2-40B4-BE49-F238E27FC236}">
                <a16:creationId xmlns:a16="http://schemas.microsoft.com/office/drawing/2014/main" id="{8F38961F-5253-884F-BBF4-3B48D0BF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05" y="349925"/>
            <a:ext cx="2069295" cy="246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06DDAD67-E913-1342-97F5-E4E3A14F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21" y="358538"/>
            <a:ext cx="1875903" cy="24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>
            <a:extLst>
              <a:ext uri="{FF2B5EF4-FFF2-40B4-BE49-F238E27FC236}">
                <a16:creationId xmlns:a16="http://schemas.microsoft.com/office/drawing/2014/main" id="{BCF5BA39-29A0-0C49-87E2-1C8B644F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2" y="358538"/>
            <a:ext cx="4192789" cy="244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FB5755B6-3DED-AD4B-855A-B4B8E1856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50" y="2636160"/>
            <a:ext cx="334096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400" dirty="0"/>
          </a:p>
          <a:p>
            <a:r>
              <a:rPr lang="en-US" altLang="en-US" sz="1200" b="1" dirty="0"/>
              <a:t>Chief Data Officer </a:t>
            </a:r>
            <a:r>
              <a:rPr lang="en-US" altLang="en-US" sz="1200" dirty="0"/>
              <a:t>@ Lambda3</a:t>
            </a:r>
          </a:p>
          <a:p>
            <a:r>
              <a:rPr lang="en-US" altLang="en-US" sz="1200" b="1" dirty="0"/>
              <a:t>Professor de </a:t>
            </a:r>
            <a:r>
              <a:rPr lang="en-US" altLang="en-US" sz="1200" b="1" dirty="0" err="1"/>
              <a:t>graduação</a:t>
            </a:r>
            <a:r>
              <a:rPr lang="en-US" altLang="en-US" sz="1200" b="1" dirty="0"/>
              <a:t> e MBA</a:t>
            </a:r>
            <a:r>
              <a:rPr lang="en-US" altLang="en-US" sz="1200" dirty="0"/>
              <a:t> @ FIAP</a:t>
            </a:r>
          </a:p>
          <a:p>
            <a:r>
              <a:rPr lang="en-US" altLang="en-US" sz="1200" b="1" dirty="0"/>
              <a:t>Most Valuable Professional </a:t>
            </a:r>
            <a:r>
              <a:rPr lang="en-US" altLang="en-US" sz="1200" dirty="0"/>
              <a:t>– AI @Microsoft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Doutor</a:t>
            </a:r>
            <a:r>
              <a:rPr lang="en-US" altLang="en-US" sz="1200" dirty="0"/>
              <a:t> em </a:t>
            </a:r>
            <a:r>
              <a:rPr lang="en-US" altLang="en-US" sz="1200" dirty="0" err="1"/>
              <a:t>Engenharia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Elétrica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Computação</a:t>
            </a:r>
            <a:r>
              <a:rPr lang="en-US" altLang="en-US" sz="1200" dirty="0"/>
              <a:t> pela </a:t>
            </a:r>
            <a:r>
              <a:rPr lang="en-US" altLang="en-US" sz="1200" dirty="0" err="1"/>
              <a:t>Universidade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Presbiteriana</a:t>
            </a:r>
            <a:r>
              <a:rPr lang="en-US" altLang="en-US" sz="1200" dirty="0"/>
              <a:t> Mackenzie (UPM)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Organizador</a:t>
            </a:r>
            <a:r>
              <a:rPr lang="en-US" altLang="en-US" sz="1200" dirty="0"/>
              <a:t> da </a:t>
            </a:r>
            <a:r>
              <a:rPr lang="en-US" altLang="en-US" sz="1200" dirty="0" err="1"/>
              <a:t>comunidade</a:t>
            </a:r>
            <a:r>
              <a:rPr lang="en-US" altLang="en-US" sz="1200" dirty="0"/>
              <a:t> AI </a:t>
            </a:r>
            <a:r>
              <a:rPr lang="en-US" altLang="en-US" sz="1200" dirty="0" err="1"/>
              <a:t>Brasil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pesquisador</a:t>
            </a:r>
            <a:r>
              <a:rPr lang="en-US" altLang="en-US" sz="1200" dirty="0"/>
              <a:t> em Machine e Deep Learning</a:t>
            </a:r>
          </a:p>
          <a:p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83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7A0A65-1997-CC4C-A8B9-380BD8CC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83" y="0"/>
            <a:ext cx="5097434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0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41289-B6E4-2D4B-92A4-A58A6AED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33" y="739036"/>
            <a:ext cx="4527103" cy="3757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BA3C7-7CF2-3D47-92AB-22DD30C04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935" y="795435"/>
            <a:ext cx="3915439" cy="370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68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F97F4-60CE-F04D-89A1-F53D13C86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2" y="0"/>
            <a:ext cx="3609442" cy="514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6F8E3-C390-494E-85C3-A3909930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04" y="-1"/>
            <a:ext cx="371457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5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EB2A1-B8ED-B34E-AEB2-4DC3DD82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422"/>
            <a:ext cx="4921418" cy="2734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EEED8-02B7-0F40-9897-7D0A744D1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418" y="1136422"/>
            <a:ext cx="4211830" cy="279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88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5543E-79BD-FD42-924F-874254BA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155"/>
            <a:ext cx="9144000" cy="420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69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64AA5-DCE4-CD42-B16B-E2C1EE2C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507"/>
            <a:ext cx="9144000" cy="40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27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BC456-0928-6B4D-A4D9-F538DC095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382"/>
            <a:ext cx="9144000" cy="44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42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7E2523-E9D8-9E4E-81E9-489AC37F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656"/>
            <a:ext cx="9144000" cy="438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1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A3C98-6EBF-AF4D-B42C-412EDC6A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87" y="0"/>
            <a:ext cx="7113826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20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A024B-5F10-A14F-9BC8-4C54FAA6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4" y="0"/>
            <a:ext cx="8437431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9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05822" y="555773"/>
            <a:ext cx="415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ld"/>
                <a:cs typeface="Gotham HTF Bold"/>
              </a:rPr>
              <a:t>TÓPICOS</a:t>
            </a:r>
            <a:endParaRPr lang="pt-BR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725161" y="1069608"/>
            <a:ext cx="3433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71587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Introdução a Visão Computacional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130629" y="2926360"/>
            <a:ext cx="4106254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4761712" y="2926360"/>
            <a:ext cx="4255859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71587" y="3336991"/>
            <a:ext cx="2179841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OpenCV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7730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Aquisição de Imagens e Conceitos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37729" y="331138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Visão Computacional e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Convolução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C9F5E0-101F-374F-AF7C-D621D0A60C59}"/>
              </a:ext>
            </a:extLst>
          </p:cNvPr>
          <p:cNvSpPr txBox="1"/>
          <p:nvPr/>
        </p:nvSpPr>
        <p:spPr>
          <a:xfrm>
            <a:off x="3718166" y="378573"/>
            <a:ext cx="2338078" cy="72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Estrutura; 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Modelagem matemática;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Arquitetura e exemplos práticos.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0B3B0-BF2A-704E-81F1-1923B7DE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619" y="1459615"/>
            <a:ext cx="1467455" cy="109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076B5-7888-564D-A247-E0234056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93" y="1570089"/>
            <a:ext cx="1620189" cy="79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D5AB-D510-5F44-98B0-34646D1F8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58" y="3216477"/>
            <a:ext cx="1860629" cy="604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6BD71F-C9FD-8745-8E05-1EA40B565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971" y="3140455"/>
            <a:ext cx="3383103" cy="10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33D728-9EBD-9E41-8E83-63D05206C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7" y="0"/>
            <a:ext cx="8024725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5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273A-9851-3F46-9AE4-204B69FD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2" y="134537"/>
            <a:ext cx="4295526" cy="2470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8782E-E256-F84C-B2C7-2BEE1FF4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714" y="2847008"/>
            <a:ext cx="4539645" cy="20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51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870DD7-3C95-BA41-8105-9EFD4A12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9" y="240985"/>
            <a:ext cx="4504516" cy="2589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0A0A1-28AA-4A41-88BA-F33D151E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36" y="2743200"/>
            <a:ext cx="4031816" cy="22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0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D1D15-790C-084C-B441-8A8791EE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611981"/>
            <a:ext cx="69342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17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5714A-21EB-7341-B00F-2032A9F1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9" y="0"/>
            <a:ext cx="4249696" cy="514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11FD9-FBD9-D64E-9D8E-DE6819B11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796" y="0"/>
            <a:ext cx="288158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32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0417B-9929-7C4B-97EC-9713FF210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66" y="165741"/>
            <a:ext cx="4622800" cy="323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63C65-2C85-E44B-885A-940FB355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71" y="3041334"/>
            <a:ext cx="2433790" cy="150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39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3060E-5DAC-DB48-9C6D-FA57CF9F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45"/>
            <a:ext cx="9144000" cy="46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13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EEF8C-BBAE-944C-8402-07D0FED0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415131"/>
            <a:ext cx="74549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90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7229F-94A6-BF41-9B32-5F5986AA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621"/>
            <a:ext cx="9144000" cy="289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88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10F48-2900-7E47-85C4-8966FE5C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844"/>
            <a:ext cx="9144000" cy="30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50E75F-FBA9-704A-9EA8-5FA7AC80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08"/>
            <a:ext cx="9144000" cy="48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00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41DFF9-DFEB-E84A-A8D6-8CCDAD76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5081"/>
            <a:ext cx="4749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1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E8FF8-B069-7541-BE85-2860E2F0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431"/>
            <a:ext cx="4724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41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984C28-65F3-FD4B-8944-8BBF459B3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7781"/>
            <a:ext cx="46863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61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CC404-57A9-1447-95D1-9B64E2B6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162" y="0"/>
            <a:ext cx="2857675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7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97C41-D8F0-AB4C-8DCF-CC9E94C5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7" y="1324947"/>
            <a:ext cx="7165001" cy="26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7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4191043"/>
            <a:ext cx="4686710" cy="44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Copyright </a:t>
            </a:r>
            <a:r>
              <a:rPr lang="de-DE" sz="700" dirty="0">
                <a:solidFill>
                  <a:srgbClr val="626E73"/>
                </a:solidFill>
                <a:latin typeface="Roboto Light"/>
                <a:cs typeface="Roboto Light"/>
              </a:rPr>
              <a:t>© </a:t>
            </a:r>
            <a:r>
              <a:rPr lang="en-US" sz="700">
                <a:solidFill>
                  <a:srgbClr val="626E73"/>
                </a:solidFill>
                <a:latin typeface="Roboto Light"/>
                <a:cs typeface="Roboto Light"/>
              </a:rPr>
              <a:t>2023 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| Professor Dr. José Ahirton Batista Lopes Filho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Todos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direitos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reservados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Reprodução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divulgação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total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parcial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deste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documento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é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expressamente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proibido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sem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consentimento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formal,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escrito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do professor/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autor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" y="76078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Light"/>
              </a:rPr>
              <a:t>OBRIGADO</a:t>
            </a:r>
          </a:p>
        </p:txBody>
      </p:sp>
      <p:pic>
        <p:nvPicPr>
          <p:cNvPr id="13" name="Imagem 6">
            <a:extLst>
              <a:ext uri="{FF2B5EF4-FFF2-40B4-BE49-F238E27FC236}">
                <a16:creationId xmlns:a16="http://schemas.microsoft.com/office/drawing/2014/main" id="{11FBB89F-B45D-F84A-A751-75D47A79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82" y="2881860"/>
            <a:ext cx="1003282" cy="349982"/>
          </a:xfrm>
          <a:prstGeom prst="rect">
            <a:avLst/>
          </a:prstGeom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425E4167-1875-7C4B-9AF7-B5ED7E83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31" y="2914976"/>
            <a:ext cx="832828" cy="329258"/>
          </a:xfrm>
          <a:prstGeom prst="rect">
            <a:avLst/>
          </a:prstGeom>
        </p:spPr>
      </p:pic>
      <p:sp>
        <p:nvSpPr>
          <p:cNvPr id="15" name="CaixaDeTexto 8">
            <a:extLst>
              <a:ext uri="{FF2B5EF4-FFF2-40B4-BE49-F238E27FC236}">
                <a16:creationId xmlns:a16="http://schemas.microsoft.com/office/drawing/2014/main" id="{B247B5D7-6B03-504F-B9D8-56D62E5CE54A}"/>
              </a:ext>
            </a:extLst>
          </p:cNvPr>
          <p:cNvSpPr txBox="1"/>
          <p:nvPr/>
        </p:nvSpPr>
        <p:spPr>
          <a:xfrm>
            <a:off x="3729562" y="3572119"/>
            <a:ext cx="273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ahirtonlopes@gmail.com</a:t>
            </a:r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344F9980-2DFA-104F-88E8-A23B9204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75" y="1586723"/>
            <a:ext cx="1376434" cy="1376434"/>
          </a:xfrm>
          <a:prstGeom prst="rect">
            <a:avLst/>
          </a:prstGeom>
        </p:spPr>
      </p:pic>
      <p:pic>
        <p:nvPicPr>
          <p:cNvPr id="17" name="Imagem 12">
            <a:extLst>
              <a:ext uri="{FF2B5EF4-FFF2-40B4-BE49-F238E27FC236}">
                <a16:creationId xmlns:a16="http://schemas.microsoft.com/office/drawing/2014/main" id="{60D0EC2E-594E-C247-A198-79CE34385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19" y="1591819"/>
            <a:ext cx="1293700" cy="12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561B-F0FC-474A-958D-FA6101B4A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67" y="1733656"/>
            <a:ext cx="1157577" cy="1122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EF3AD-6569-2641-9EA7-CF9E07DA6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70" y="2914178"/>
            <a:ext cx="408243" cy="3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1482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09197"/>
            <a:ext cx="8699498" cy="4708684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2" y="2140690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2B947-EBEB-6E41-BBF7-2F9AE795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131"/>
            <a:ext cx="9144000" cy="37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770A0-E445-5248-9F3D-A178F6E7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9" y="1301021"/>
            <a:ext cx="8258605" cy="256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8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902A9-CAE0-6545-965D-25F60E33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345"/>
            <a:ext cx="9144000" cy="511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9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DF620-4C62-114B-B041-6DC4FAC8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4" y="-65314"/>
            <a:ext cx="8736088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7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5D1D0-2BFE-F146-BA2A-EB6AA2249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360"/>
            <a:ext cx="9144000" cy="45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0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20af93-035a-443f-80b0-3b9b401ad9a6">
      <Terms xmlns="http://schemas.microsoft.com/office/infopath/2007/PartnerControls"/>
    </lcf76f155ced4ddcb4097134ff3c332f>
    <TaxCatchAll xmlns="d48fd270-4a57-47e1-b674-c7d4969804a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76414655211a97be91fc021a92ada680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009e91cf04f4d2388fbbf168ceda39e3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EAF988-5DC6-42B3-BF73-DAE74C9ED9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BE3EDE-011C-4D78-A5DC-796227CAC00E}">
  <ds:schemaRefs>
    <ds:schemaRef ds:uri="http://schemas.microsoft.com/office/2006/metadata/properties"/>
    <ds:schemaRef ds:uri="http://schemas.microsoft.com/office/infopath/2007/PartnerControls"/>
    <ds:schemaRef ds:uri="a6194295-1792-4b63-878c-b29c2ff82726"/>
    <ds:schemaRef ds:uri="49c50ba2-eaf4-4058-b769-73a32109933c"/>
  </ds:schemaRefs>
</ds:datastoreItem>
</file>

<file path=customXml/itemProps3.xml><?xml version="1.0" encoding="utf-8"?>
<ds:datastoreItem xmlns:ds="http://schemas.openxmlformats.org/officeDocument/2006/customXml" ds:itemID="{0CFBF4B6-00F8-4C8F-91F0-234F52189CB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</TotalTime>
  <Words>186</Words>
  <Application>Microsoft Macintosh PowerPoint</Application>
  <PresentationFormat>Custom</PresentationFormat>
  <Paragraphs>59</Paragraphs>
  <Slides>46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ＭＳ Ｐゴシック</vt:lpstr>
      <vt:lpstr>Arial</vt:lpstr>
      <vt:lpstr>Calibri</vt:lpstr>
      <vt:lpstr>Gotham HTF Bold</vt:lpstr>
      <vt:lpstr>Gotham HTF Book</vt:lpstr>
      <vt:lpstr>Gotham HTF Light</vt:lpstr>
      <vt:lpstr>Gotham HTF Medium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Jose Ahirton Batista Lopes Filho</cp:lastModifiedBy>
  <cp:revision>55</cp:revision>
  <dcterms:created xsi:type="dcterms:W3CDTF">2019-02-15T12:16:11Z</dcterms:created>
  <dcterms:modified xsi:type="dcterms:W3CDTF">2023-02-23T16:00:59Z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  <property fmtid="{D5CDD505-2E9C-101B-9397-08002B2CF9AE}" pid="3" name="MediaServiceImageTags">
    <vt:lpwstr/>
  </property>
</Properties>
</file>